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09" r:id="rId2"/>
    <p:sldId id="313" r:id="rId3"/>
    <p:sldId id="365" r:id="rId4"/>
    <p:sldId id="344" r:id="rId5"/>
    <p:sldId id="355" r:id="rId6"/>
    <p:sldId id="345" r:id="rId7"/>
    <p:sldId id="347" r:id="rId8"/>
    <p:sldId id="357" r:id="rId9"/>
    <p:sldId id="367" r:id="rId10"/>
    <p:sldId id="360" r:id="rId11"/>
    <p:sldId id="361" r:id="rId12"/>
    <p:sldId id="349" r:id="rId13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DCE4F0"/>
    <a:srgbClr val="A6B9D8"/>
    <a:srgbClr val="F4D404"/>
    <a:srgbClr val="AC5C9C"/>
    <a:srgbClr val="FCFC9C"/>
    <a:srgbClr val="841C2C"/>
    <a:srgbClr val="EC9C04"/>
    <a:srgbClr val="046CB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5380" autoAdjust="0"/>
  </p:normalViewPr>
  <p:slideViewPr>
    <p:cSldViewPr snapToGrid="0">
      <p:cViewPr varScale="1">
        <p:scale>
          <a:sx n="50" d="100"/>
          <a:sy n="50" d="100"/>
        </p:scale>
        <p:origin x="147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26.04.2022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364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132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21.wdp"/><Relationship Id="rId3" Type="http://schemas.openxmlformats.org/officeDocument/2006/relationships/image" Target="../media/image22.png"/><Relationship Id="rId7" Type="http://schemas.microsoft.com/office/2007/relationships/hdphoto" Target="../media/hdphoto18.wdp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microsoft.com/office/2007/relationships/hdphoto" Target="../media/hdphoto20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3.wdp"/><Relationship Id="rId5" Type="http://schemas.openxmlformats.org/officeDocument/2006/relationships/image" Target="../media/image29.png"/><Relationship Id="rId10" Type="http://schemas.microsoft.com/office/2007/relationships/hdphoto" Target="../media/hdphoto25.wdp"/><Relationship Id="rId4" Type="http://schemas.microsoft.com/office/2007/relationships/hdphoto" Target="../media/hdphoto22.wdp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hyperlink" Target="https://mshp.gov.by/links/feecc83db8b02335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hyperlink" Target="https://youtu.be/t0-T6QK1Hpg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youtu.be/OpD8K31ivwg" TargetMode="External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hyperlink" Target="https://youtu.be/OpD8K31ivw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hyperlink" Target="https://youtu.be/IOkWIMwng-A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2.wdp"/><Relationship Id="rId5" Type="http://schemas.openxmlformats.org/officeDocument/2006/relationships/image" Target="../media/image16.png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5" Type="http://schemas.openxmlformats.org/officeDocument/2006/relationships/image" Target="../media/image7.png"/><Relationship Id="rId4" Type="http://schemas.microsoft.com/office/2007/relationships/hdphoto" Target="../media/hdphoto1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10" Type="http://schemas.openxmlformats.org/officeDocument/2006/relationships/slide" Target="slide8.xml"/><Relationship Id="rId4" Type="http://schemas.microsoft.com/office/2007/relationships/hdphoto" Target="../media/hdphoto15.wdp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Апрель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79412" y="3709485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Гордость за Беларусь. Выращено белорусами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600" b="1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b="1" dirty="0">
                <a:latin typeface="Arial"/>
                <a:ea typeface="Arial"/>
                <a:cs typeface="Arial"/>
                <a:sym typeface="Arial"/>
              </a:rPr>
              <a:t>о развитии сельского хозяйства)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EA874E1-C4DF-44C2-A197-9531FA53FB74}"/>
              </a:ext>
            </a:extLst>
          </p:cNvPr>
          <p:cNvGrpSpPr/>
          <p:nvPr/>
        </p:nvGrpSpPr>
        <p:grpSpPr>
          <a:xfrm>
            <a:off x="4578307" y="2317654"/>
            <a:ext cx="2965494" cy="2456242"/>
            <a:chOff x="7183276" y="3053796"/>
            <a:chExt cx="4441902" cy="380420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C216A7B3-7DF0-4E8E-8E65-11EDDA7A1FEF}"/>
                </a:ext>
              </a:extLst>
            </p:cNvPr>
            <p:cNvSpPr/>
            <p:nvPr/>
          </p:nvSpPr>
          <p:spPr>
            <a:xfrm>
              <a:off x="8950551" y="4575877"/>
              <a:ext cx="661216" cy="175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2" descr="Похожее изображение">
              <a:extLst>
                <a:ext uri="{FF2B5EF4-FFF2-40B4-BE49-F238E27FC236}">
                  <a16:creationId xmlns:a16="http://schemas.microsoft.com/office/drawing/2014/main" id="{662F7C88-B6AC-4E1D-86F9-5BA63F402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276" y="3053796"/>
              <a:ext cx="4441902" cy="3804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DC1F4D4C-5749-49E6-B7D3-ACA1E0253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6845" y="5669196"/>
              <a:ext cx="587946" cy="48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064B96BD-6AD2-4D13-B402-AE9A54E15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5434" y="3816270"/>
              <a:ext cx="587946" cy="48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DC60D36B-8C88-4699-8D66-4D42685C2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9406" y="5832853"/>
              <a:ext cx="587946" cy="48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Картинки по запросу метка на карте">
              <a:extLst>
                <a:ext uri="{FF2B5EF4-FFF2-40B4-BE49-F238E27FC236}">
                  <a16:creationId xmlns:a16="http://schemas.microsoft.com/office/drawing/2014/main" id="{79988E2E-D316-4A91-BBC8-6AF1ED9C0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699" y="4654244"/>
              <a:ext cx="587946" cy="48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209" y="3776581"/>
            <a:ext cx="2353674" cy="12561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37" y="1720012"/>
            <a:ext cx="1321164" cy="13211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172" y="5050201"/>
            <a:ext cx="2542688" cy="142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B80B45B-65D1-4651-B9CA-A5A9B28E515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9">
            <a:extLst>
              <a:ext uri="{FF2B5EF4-FFF2-40B4-BE49-F238E27FC236}">
                <a16:creationId xmlns:a16="http://schemas.microsoft.com/office/drawing/2014/main" id="{B8312E98-7550-4F33-9A64-CCE14CD786F9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Сельское хозяйство Республики Беларусь —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важнейшая отрасль экономики страны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B275BA8-E609-412F-BB3F-D3B73D16F487}"/>
              </a:ext>
            </a:extLst>
          </p:cNvPr>
          <p:cNvSpPr/>
          <p:nvPr/>
        </p:nvSpPr>
        <p:spPr>
          <a:xfrm>
            <a:off x="346706" y="5100647"/>
            <a:ext cx="4206098" cy="13449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sz="1600" dirty="0"/>
              <a:t>Первым на </a:t>
            </a:r>
            <a:r>
              <a:rPr lang="ru-RU" sz="1600" dirty="0" err="1"/>
              <a:t>Брестчине</a:t>
            </a:r>
            <a:r>
              <a:rPr lang="ru-RU" sz="1600" dirty="0"/>
              <a:t> населенным пунктом, которому присвоили статус «деревня будущего», стал агрогородок </a:t>
            </a:r>
            <a:r>
              <a:rPr lang="ru-RU" sz="1600" b="1" dirty="0" err="1"/>
              <a:t>Остромечево</a:t>
            </a:r>
            <a:r>
              <a:rPr lang="ru-RU" sz="1600" dirty="0"/>
              <a:t>. 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На ОАО «</a:t>
            </a:r>
            <a:r>
              <a:rPr lang="ru-RU" sz="1600" dirty="0" err="1"/>
              <a:t>Остромечево</a:t>
            </a:r>
            <a:r>
              <a:rPr lang="ru-RU" sz="1600" dirty="0"/>
              <a:t>» шьют норковые шубы, производят молоко и мясо, выращивают фрукты и делают из них сок.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780D614-807B-4840-846C-1E7657408338}"/>
              </a:ext>
            </a:extLst>
          </p:cNvPr>
          <p:cNvSpPr/>
          <p:nvPr/>
        </p:nvSpPr>
        <p:spPr>
          <a:xfrm>
            <a:off x="1660936" y="1854416"/>
            <a:ext cx="3618123" cy="11217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600" b="1" dirty="0"/>
              <a:t>Обухово</a:t>
            </a:r>
            <a:r>
              <a:rPr lang="ru-RU" sz="1600" dirty="0"/>
              <a:t> в Гродненском районе — один из красивейших агрогородков страны. По инициативе главы СПК «Обухово» построен храм в честь преподобного Серафима Саровского.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77CAAC9-D79C-4F6A-A50D-E032B99CE8B1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3469998" y="2976121"/>
            <a:ext cx="1296423" cy="71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3FB242B-9054-4CE7-BFAD-0A19EF3128EA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449755" y="4331083"/>
            <a:ext cx="2291163" cy="769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AD9F3648-387A-44F7-B813-A3366B5067A4}"/>
              </a:ext>
            </a:extLst>
          </p:cNvPr>
          <p:cNvSpPr/>
          <p:nvPr/>
        </p:nvSpPr>
        <p:spPr>
          <a:xfrm>
            <a:off x="7432687" y="1456633"/>
            <a:ext cx="4418760" cy="11217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600" dirty="0"/>
              <a:t>В городском поселке </a:t>
            </a:r>
            <a:r>
              <a:rPr lang="ru-RU" sz="1600" b="1" dirty="0"/>
              <a:t>Копысь</a:t>
            </a:r>
            <a:r>
              <a:rPr lang="ru-RU" sz="1600" dirty="0"/>
              <a:t> в Оршанском районе построен цех по производству сыров, где занято около 60 человек, открыто деревообрабатывающее производство, появилась местная кольцевая дорога.</a:t>
            </a:r>
          </a:p>
        </p:txBody>
      </p:sp>
      <p:pic>
        <p:nvPicPr>
          <p:cNvPr id="4098" name="Picture 2" descr="Крафтовые сыры из Александрии">
            <a:extLst>
              <a:ext uri="{FF2B5EF4-FFF2-40B4-BE49-F238E27FC236}">
                <a16:creationId xmlns:a16="http://schemas.microsoft.com/office/drawing/2014/main" id="{8B8AE532-A363-476F-868E-7B35F982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331" y="2676708"/>
            <a:ext cx="2425465" cy="12753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AC96BC35-A12A-4D61-9234-5A3A6068E24A}"/>
              </a:ext>
            </a:extLst>
          </p:cNvPr>
          <p:cNvCxnSpPr>
            <a:cxnSpLocks/>
          </p:cNvCxnSpPr>
          <p:nvPr/>
        </p:nvCxnSpPr>
        <p:spPr>
          <a:xfrm flipH="1">
            <a:off x="6569180" y="2578338"/>
            <a:ext cx="1774124" cy="54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7FA530A-4F7A-45AC-B82B-AAD806C1A9EC}"/>
              </a:ext>
            </a:extLst>
          </p:cNvPr>
          <p:cNvSpPr/>
          <p:nvPr/>
        </p:nvSpPr>
        <p:spPr>
          <a:xfrm>
            <a:off x="8343304" y="4188842"/>
            <a:ext cx="3501990" cy="22817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600" dirty="0"/>
              <a:t>Агрогородок </a:t>
            </a:r>
            <a:r>
              <a:rPr lang="ru-RU" sz="1600" b="1" dirty="0" err="1"/>
              <a:t>Лясковичи</a:t>
            </a:r>
            <a:r>
              <a:rPr lang="ru-RU" sz="1600" dirty="0"/>
              <a:t>  (административный центр Национального парка «</a:t>
            </a:r>
            <a:r>
              <a:rPr lang="ru-RU" sz="1600" dirty="0" err="1"/>
              <a:t>Припятский</a:t>
            </a:r>
            <a:r>
              <a:rPr lang="ru-RU" sz="1600" dirty="0"/>
              <a:t>», центральная усадьба РСУП «Агро-</a:t>
            </a:r>
            <a:r>
              <a:rPr lang="ru-RU" sz="1600" dirty="0" err="1"/>
              <a:t>Лясковичи</a:t>
            </a:r>
            <a:r>
              <a:rPr lang="ru-RU" sz="1600" dirty="0"/>
              <a:t>») специализируется на производстве животноводческой продукции. С 2010 года в агрогородке стартовал уникальный фестиваль этнокультурных традиций </a:t>
            </a:r>
            <a:r>
              <a:rPr lang="ru-RU" sz="1600" b="1" dirty="0"/>
              <a:t>«Зов Полесья»</a:t>
            </a:r>
            <a:r>
              <a:rPr lang="ru-RU" sz="1600" dirty="0"/>
              <a:t>.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8BFF8893-B635-4645-A6B9-B3D6D28E58A8}"/>
              </a:ext>
            </a:extLst>
          </p:cNvPr>
          <p:cNvCxnSpPr>
            <a:cxnSpLocks/>
          </p:cNvCxnSpPr>
          <p:nvPr/>
        </p:nvCxnSpPr>
        <p:spPr>
          <a:xfrm flipH="1" flipV="1">
            <a:off x="6775507" y="4396673"/>
            <a:ext cx="1567797" cy="488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1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3960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221504" y="4612623"/>
            <a:ext cx="3150703" cy="2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 dirty="0" err="1"/>
              <a:t>Дубко</a:t>
            </a:r>
            <a:r>
              <a:rPr lang="ru-RU" sz="1600" b="1" dirty="0"/>
              <a:t> Александр Иосифович</a:t>
            </a:r>
            <a:r>
              <a:rPr lang="ru-RU" sz="1400" b="1" dirty="0"/>
              <a:t> </a:t>
            </a:r>
            <a:r>
              <a:rPr lang="ru-RU" sz="1600" dirty="0"/>
              <a:t>– хозяйственный и государственный деятель Беларуси, Герой Социалистического Труда. Работал агрономом-семеноводом, директором учхоза «</a:t>
            </a:r>
            <a:r>
              <a:rPr lang="ru-RU" sz="1600" dirty="0" err="1"/>
              <a:t>Станиславово</a:t>
            </a:r>
            <a:r>
              <a:rPr lang="ru-RU" sz="1600" dirty="0"/>
              <a:t>» Гродненского сельскохозяйственного института.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355" y="2349731"/>
            <a:ext cx="1795323" cy="226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553822" y="1692528"/>
            <a:ext cx="1052142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Многие из успешных сельских тружеников удостоены высоких правительственных наград.           Четверым присвоено высокое звание Героя Беларуси.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4505" y="2280146"/>
            <a:ext cx="1535796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3503693" y="4549676"/>
            <a:ext cx="31507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600" b="1" dirty="0" err="1"/>
              <a:t>Карчмит</a:t>
            </a:r>
            <a:r>
              <a:rPr lang="ru-RU" sz="1600" b="1" dirty="0"/>
              <a:t> Михаил Александрович </a:t>
            </a:r>
            <a:r>
              <a:rPr lang="ru-RU" sz="1600" dirty="0"/>
              <a:t>– белорусский хозяйственный деятель, заслуженный работник сельского хозяйства Беларуси. С 1988 года – председатель правления агрокомбината «Снов» </a:t>
            </a:r>
            <a:r>
              <a:rPr lang="ru-RU" sz="1600" dirty="0" err="1"/>
              <a:t>Несвижского</a:t>
            </a:r>
            <a:r>
              <a:rPr lang="ru-RU" sz="1600" dirty="0"/>
              <a:t> района Минской области. Разработал и внедрил новые перспективные сорта озимой пшеницы.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483" y="2280146"/>
            <a:ext cx="1635935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6794074" y="4549737"/>
            <a:ext cx="2602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1600" b="1" dirty="0" err="1"/>
              <a:t>Кремко</a:t>
            </a:r>
            <a:r>
              <a:rPr lang="ru-RU" sz="1600" b="1" dirty="0"/>
              <a:t> Виталий Ильич </a:t>
            </a:r>
            <a:r>
              <a:rPr lang="ru-RU" sz="1600" dirty="0"/>
              <a:t>– белорусский хозяйственный деятель, заслуженный работник сельского хозяйства Беларуси. </a:t>
            </a:r>
            <a:br>
              <a:rPr lang="ru-RU" sz="1600" dirty="0"/>
            </a:br>
            <a:r>
              <a:rPr lang="ru-RU" sz="1600" dirty="0"/>
              <a:t>С сентября 1984 года – председатель колхоза «Октябрь» Гродненского района.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7564" y="2280146"/>
            <a:ext cx="1696536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9213588" y="4549676"/>
            <a:ext cx="2822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1600" b="1" dirty="0" err="1"/>
              <a:t>Ревяко</a:t>
            </a:r>
            <a:r>
              <a:rPr lang="ru-RU" sz="1600" b="1" dirty="0"/>
              <a:t> Василий Афанасьевич </a:t>
            </a:r>
            <a:r>
              <a:rPr lang="ru-RU" sz="1600" dirty="0"/>
              <a:t>– заслуженный работник сельского хозяйства Республики Беларусь. </a:t>
            </a:r>
            <a:br>
              <a:rPr lang="ru-RU" sz="1600" dirty="0"/>
            </a:br>
            <a:r>
              <a:rPr lang="ru-RU" sz="1600" dirty="0"/>
              <a:t>С 1995 — председатель сельскохозяйственного производственного кооператива «Прогресс-</a:t>
            </a:r>
            <a:r>
              <a:rPr lang="ru-RU" sz="1600" dirty="0" err="1"/>
              <a:t>Вертелишки</a:t>
            </a:r>
            <a:r>
              <a:rPr lang="ru-RU" sz="1600" dirty="0"/>
              <a:t>» Гродненского района.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9DE69CA-D891-4595-8FC2-B5B94DF721F4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9">
            <a:extLst>
              <a:ext uri="{FF2B5EF4-FFF2-40B4-BE49-F238E27FC236}">
                <a16:creationId xmlns:a16="http://schemas.microsoft.com/office/drawing/2014/main" id="{A0C142C5-0E0F-4DF0-963D-85854B239D76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Сельское хозяйство Республики Беларусь —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важнейшая отрасль экономики страны</a:t>
            </a:r>
          </a:p>
        </p:txBody>
      </p:sp>
    </p:spTree>
    <p:extLst>
      <p:ext uri="{BB962C8B-B14F-4D97-AF65-F5344CB8AC3E}">
        <p14:creationId xmlns:p14="http://schemas.microsoft.com/office/powerpoint/2010/main" val="317359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2" y="41656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 молодежью —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будущее сельского хозяйства, будущее страны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8" cy="12920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67241" y="1472096"/>
            <a:ext cx="5369202" cy="480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В Республике Беларусь создана </a:t>
            </a:r>
            <a:r>
              <a:rPr lang="ru-RU" sz="1700" b="1" dirty="0"/>
              <a:t>система непрерывного аграрного образования</a:t>
            </a:r>
            <a:r>
              <a:rPr lang="ru-RU" sz="1700" dirty="0"/>
              <a:t> в учреждениях профессионально-технического, среднего специального и высшего образования. </a:t>
            </a:r>
          </a:p>
          <a:p>
            <a:pPr algn="just"/>
            <a:r>
              <a:rPr lang="ru-RU" sz="1600" dirty="0"/>
              <a:t>Около </a:t>
            </a:r>
            <a:r>
              <a:rPr lang="ru-RU" sz="1600" b="1" dirty="0"/>
              <a:t>80 учреждений профессионального образования </a:t>
            </a:r>
            <a:r>
              <a:rPr lang="ru-RU" sz="1600" dirty="0"/>
              <a:t>готовят специалистов сельскохозяйственного профиля (тракторист-машинист сельскохозяйственного производства, животновод, овощевод, садовод, оператор птицефабрик и механизированных ферм и др.).</a:t>
            </a:r>
          </a:p>
          <a:p>
            <a:pPr algn="just"/>
            <a:r>
              <a:rPr lang="ru-RU" sz="1600" dirty="0"/>
              <a:t>В настоящее время в республике создана </a:t>
            </a:r>
            <a:r>
              <a:rPr lang="ru-RU" sz="1600" b="1" dirty="0"/>
              <a:t>сеть ресурсных центров</a:t>
            </a:r>
            <a:r>
              <a:rPr lang="ru-RU" sz="1600" dirty="0"/>
              <a:t>, оснащенных современным оборудованием для опережающей подготовки кадров на основе сетевой формы взаимодействия учреждений образования. Подобные центры обеспечивают подготовку кадров в различных областях экономики Республики Беларусь, в том числе и сельского хозяйства. Сегодня в Республике Беларусь ресурсные центры созданы в </a:t>
            </a:r>
            <a:r>
              <a:rPr lang="ru-RU" sz="1600" b="1" dirty="0"/>
              <a:t>52</a:t>
            </a:r>
            <a:r>
              <a:rPr lang="ru-RU" sz="1600" dirty="0"/>
              <a:t> учреждениях профессионального образования, </a:t>
            </a:r>
            <a:r>
              <a:rPr lang="ru-RU" sz="1600" b="1" dirty="0"/>
              <a:t>8</a:t>
            </a:r>
            <a:r>
              <a:rPr lang="ru-RU" sz="1600" dirty="0"/>
              <a:t> из них – обеспечивают подготовку специалистов сельскохозяйственного профиля.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9A9ABD7-7BBB-4C19-A04D-F9E614974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613" y="1583343"/>
            <a:ext cx="431280" cy="4277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98A4A8-0BA4-4DA8-A870-16A5D69199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462" y="2240354"/>
            <a:ext cx="408149" cy="40814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18EE71C-31F3-44E5-9629-7B13187258A2}"/>
              </a:ext>
            </a:extLst>
          </p:cNvPr>
          <p:cNvSpPr txBox="1"/>
          <p:nvPr/>
        </p:nvSpPr>
        <p:spPr>
          <a:xfrm>
            <a:off x="8294944" y="1733818"/>
            <a:ext cx="3962400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«Как в </a:t>
            </a:r>
            <a:r>
              <a:rPr lang="ru-RU" sz="1600" i="1" dirty="0" err="1"/>
              <a:t>агроклассах</a:t>
            </a:r>
            <a:r>
              <a:rPr lang="ru-RU" sz="1600" i="1" dirty="0"/>
              <a:t> готовят будущих специалистов для сельхозпредприятий» (04:22)</a:t>
            </a:r>
            <a:endParaRPr lang="en-US" sz="1600" i="1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48E08CD-67D6-4E74-98F8-86BC21284E7E}"/>
              </a:ext>
            </a:extLst>
          </p:cNvPr>
          <p:cNvSpPr/>
          <p:nvPr/>
        </p:nvSpPr>
        <p:spPr>
          <a:xfrm>
            <a:off x="6229917" y="3019334"/>
            <a:ext cx="5509846" cy="2288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Подготовку квалифицированных специалистов в сфере сельского хозяйства ведут:      </a:t>
            </a:r>
            <a:br>
              <a:rPr lang="ru-RU" sz="1700" dirty="0"/>
            </a:br>
            <a:r>
              <a:rPr lang="ru-RU" sz="1700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</a:t>
            </a:r>
            <a:r>
              <a:rPr lang="ru-RU" sz="1700" dirty="0">
                <a:sym typeface="Wingdings"/>
              </a:rPr>
              <a:t> </a:t>
            </a:r>
            <a:r>
              <a:rPr lang="ru-RU" sz="1700" b="1" dirty="0"/>
              <a:t>4</a:t>
            </a:r>
            <a:r>
              <a:rPr lang="ru-RU" sz="1700" dirty="0"/>
              <a:t> аграрных вуза, подчиненных Министерству сельского хозяйства и продовольствия;                                                  </a:t>
            </a:r>
            <a:br>
              <a:rPr lang="ru-RU" sz="1700" dirty="0"/>
            </a:br>
            <a:r>
              <a:rPr lang="ru-RU" sz="1700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</a:t>
            </a:r>
            <a:r>
              <a:rPr lang="ru-RU" sz="1700" dirty="0">
                <a:sym typeface="Wingdings"/>
              </a:rPr>
              <a:t> </a:t>
            </a:r>
            <a:r>
              <a:rPr lang="ru-RU" sz="1700" b="1" dirty="0"/>
              <a:t>5</a:t>
            </a:r>
            <a:r>
              <a:rPr lang="ru-RU" sz="1700" dirty="0"/>
              <a:t> вузов Министерства образования.                     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 Ежегодно около </a:t>
            </a:r>
            <a:r>
              <a:rPr lang="ru-RU" sz="1700" b="1" dirty="0"/>
              <a:t>5 тысяч </a:t>
            </a:r>
            <a:r>
              <a:rPr lang="ru-RU" sz="1700" dirty="0"/>
              <a:t>молодых специалистов приходят на работу в сельскохозяйственные и другие организации системы Министерства сельского хозяйства и продовольствия.</a:t>
            </a:r>
          </a:p>
        </p:txBody>
      </p:sp>
      <p:pic>
        <p:nvPicPr>
          <p:cNvPr id="12290" name="Picture 2">
            <a:hlinkClick r:id="rId5"/>
            <a:extLst>
              <a:ext uri="{FF2B5EF4-FFF2-40B4-BE49-F238E27FC236}">
                <a16:creationId xmlns:a16="http://schemas.microsoft.com/office/drawing/2014/main" id="{CD313B22-DF1C-4D2C-A054-F997A62C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516" y="1583343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FE1D82-E529-4820-BE07-9AAF3AC8F376}"/>
              </a:ext>
            </a:extLst>
          </p:cNvPr>
          <p:cNvSpPr txBox="1"/>
          <p:nvPr/>
        </p:nvSpPr>
        <p:spPr>
          <a:xfrm>
            <a:off x="8242970" y="5783770"/>
            <a:ext cx="3028122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Учебные заведения аграрного профиля Республики Беларусь</a:t>
            </a:r>
            <a:endParaRPr lang="en-US" sz="1600" i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DBEB3F-29EF-4717-B4AA-7698C952FA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893" y="5476169"/>
            <a:ext cx="431280" cy="4277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DB81479-204D-4C3C-8B86-3DE98A81D6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742" y="6133180"/>
            <a:ext cx="408149" cy="408149"/>
          </a:xfrm>
          <a:prstGeom prst="rect">
            <a:avLst/>
          </a:prstGeom>
        </p:spPr>
      </p:pic>
      <p:pic>
        <p:nvPicPr>
          <p:cNvPr id="12292" name="Picture 4">
            <a:hlinkClick r:id="rId7"/>
            <a:extLst>
              <a:ext uri="{FF2B5EF4-FFF2-40B4-BE49-F238E27FC236}">
                <a16:creationId xmlns:a16="http://schemas.microsoft.com/office/drawing/2014/main" id="{6AC7805C-1AAD-41FF-9947-350E9DB9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153" y="549298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6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Сельское хозяйство Республики Беларусь —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важнейшая отрасль экономики страны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5896368" y="1816405"/>
            <a:ext cx="5087583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республике на 1 января 2020 г.:                                                             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 </a:t>
            </a:r>
            <a:r>
              <a:rPr lang="ru-RU" b="1" dirty="0"/>
              <a:t>1 382 </a:t>
            </a:r>
            <a:r>
              <a:rPr lang="ru-RU" dirty="0"/>
              <a:t>сельскохозяйственные организации;                  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</a:t>
            </a:r>
            <a:r>
              <a:rPr lang="ru-RU" dirty="0">
                <a:sym typeface="Wingdings"/>
              </a:rPr>
              <a:t> </a:t>
            </a:r>
            <a:r>
              <a:rPr lang="ru-RU" b="1" dirty="0"/>
              <a:t>2 794 </a:t>
            </a:r>
            <a:r>
              <a:rPr lang="ru-RU" dirty="0"/>
              <a:t>фермерских хозяйства;                                        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</a:t>
            </a:r>
            <a:r>
              <a:rPr lang="ru-RU" dirty="0">
                <a:sym typeface="Wingdings"/>
              </a:rPr>
              <a:t> </a:t>
            </a:r>
            <a:r>
              <a:rPr lang="ru-RU" dirty="0"/>
              <a:t>свыше </a:t>
            </a:r>
            <a:r>
              <a:rPr lang="ru-RU" b="1" dirty="0"/>
              <a:t>1 млн </a:t>
            </a:r>
            <a:r>
              <a:rPr lang="ru-RU" dirty="0"/>
              <a:t>личных подсобных хозяйств.                      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2021 г. поставлено за рубеж продовольственных товаров и сельскохозяйственного сырья на </a:t>
            </a:r>
            <a:r>
              <a:rPr lang="ru-RU" b="1" dirty="0"/>
              <a:t>6,7 млрд</a:t>
            </a:r>
            <a:r>
              <a:rPr lang="ru-RU" dirty="0"/>
              <a:t> долларов.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41434" y="4740183"/>
            <a:ext cx="524036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600" dirty="0"/>
              <a:t>Сельское хозяйство является одной из важнейших отраслей экономики Беларуси и главной составляющей агропромышленного комплекса (АПК) страны.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43" y="5537157"/>
            <a:ext cx="447209" cy="443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43" y="6083965"/>
            <a:ext cx="491160" cy="491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8EE71C-31F3-44E5-9629-7B13187258A2}"/>
              </a:ext>
            </a:extLst>
          </p:cNvPr>
          <p:cNvSpPr txBox="1"/>
          <p:nvPr/>
        </p:nvSpPr>
        <p:spPr>
          <a:xfrm>
            <a:off x="2276478" y="5758913"/>
            <a:ext cx="3339718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«Сельское хозяйство Беларуси. Путь к урожаю» </a:t>
            </a:r>
            <a:br>
              <a:rPr lang="ru-RU" sz="1600" i="1" dirty="0"/>
            </a:br>
            <a:r>
              <a:rPr lang="ru-RU" sz="1600" i="1" dirty="0"/>
              <a:t>(проект «Достояние Республики» (40:17)</a:t>
            </a:r>
            <a:endParaRPr lang="en-US" sz="1600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215" y="3221934"/>
            <a:ext cx="414131" cy="414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8" y="1824832"/>
            <a:ext cx="5166637" cy="288619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654D6-B09A-48D1-9C46-A398C97E1CE8}"/>
              </a:ext>
            </a:extLst>
          </p:cNvPr>
          <p:cNvSpPr/>
          <p:nvPr/>
        </p:nvSpPr>
        <p:spPr>
          <a:xfrm>
            <a:off x="5905643" y="4247173"/>
            <a:ext cx="5936319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600" dirty="0"/>
              <a:t>ЗАО </a:t>
            </a:r>
            <a:r>
              <a:rPr lang="ru-RU" sz="1600" b="1" dirty="0"/>
              <a:t>«Белорусская национальная биотехнологическая корпорация» </a:t>
            </a:r>
            <a:r>
              <a:rPr lang="ru-RU" sz="1600" dirty="0"/>
              <a:t>(БНБК) реализует импортозамещающий и </a:t>
            </a:r>
            <a:r>
              <a:rPr lang="ru-RU" sz="1600" dirty="0" err="1"/>
              <a:t>экспортно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/>
              <a:t>ориентированный инвестиционный проект «</a:t>
            </a:r>
            <a:r>
              <a:rPr lang="ru-RU" sz="1600" b="1" dirty="0"/>
              <a:t>Организация высокотехнологичного агропромышленного производства полного цикла на 2016–2032 годы</a:t>
            </a:r>
            <a:r>
              <a:rPr lang="ru-RU" sz="1600" dirty="0"/>
              <a:t>».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600" dirty="0"/>
              <a:t>Его </a:t>
            </a:r>
            <a:r>
              <a:rPr lang="ru-RU" sz="1600" b="1" dirty="0"/>
              <a:t>цель</a:t>
            </a:r>
            <a:r>
              <a:rPr lang="ru-RU" sz="1600" dirty="0"/>
              <a:t> — глубокая переработка зерна по современным методам биотехнологии с получением высокопродуктивных сбалансированных комбикормов и премиксов для всех видов животных.</a:t>
            </a:r>
          </a:p>
        </p:txBody>
      </p:sp>
      <p:pic>
        <p:nvPicPr>
          <p:cNvPr id="16" name="Рисунок 15">
            <a:hlinkClick r:id="rId7" action="ppaction://hlinksldjump"/>
            <a:extLst>
              <a:ext uri="{FF2B5EF4-FFF2-40B4-BE49-F238E27FC236}">
                <a16:creationId xmlns:a16="http://schemas.microsoft.com/office/drawing/2014/main" id="{1CD5DF20-87CF-4F25-81C3-90FB087D26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803" y="1594836"/>
            <a:ext cx="958373" cy="15014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hlinkClick r:id="rId10"/>
            <a:extLst>
              <a:ext uri="{FF2B5EF4-FFF2-40B4-BE49-F238E27FC236}">
                <a16:creationId xmlns:a16="http://schemas.microsoft.com/office/drawing/2014/main" id="{DF417D21-3223-412F-BDA8-DD9DB10AFB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5853" y="5546347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Сельское хозяйство Республики Беларусь —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важнейшая отрасль экономики страны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5896368" y="1816405"/>
            <a:ext cx="5087583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республике на 1 января 2020 г.:                                                             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 </a:t>
            </a:r>
            <a:r>
              <a:rPr lang="ru-RU" b="1" dirty="0"/>
              <a:t>1 382 </a:t>
            </a:r>
            <a:r>
              <a:rPr lang="ru-RU" dirty="0"/>
              <a:t>сельскохозяйственные организации,                  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</a:t>
            </a:r>
            <a:r>
              <a:rPr lang="ru-RU" dirty="0">
                <a:sym typeface="Wingdings"/>
              </a:rPr>
              <a:t> </a:t>
            </a:r>
            <a:r>
              <a:rPr lang="ru-RU" b="1" dirty="0"/>
              <a:t>2 794 </a:t>
            </a:r>
            <a:r>
              <a:rPr lang="ru-RU" dirty="0"/>
              <a:t>фермерских хозяйства,                                           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</a:t>
            </a:r>
            <a:r>
              <a:rPr lang="ru-RU" dirty="0">
                <a:sym typeface="Wingdings"/>
              </a:rPr>
              <a:t> </a:t>
            </a:r>
            <a:r>
              <a:rPr lang="ru-RU" dirty="0"/>
              <a:t>свыше </a:t>
            </a:r>
            <a:r>
              <a:rPr lang="ru-RU" b="1" dirty="0"/>
              <a:t>1 млн </a:t>
            </a:r>
            <a:r>
              <a:rPr lang="ru-RU" dirty="0"/>
              <a:t>личных подсобных хозяйств.                      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2021 г. поставлено за рубеж продовольственных товаров и сельскохозяйственного сырья на </a:t>
            </a:r>
            <a:r>
              <a:rPr lang="ru-RU" b="1" dirty="0"/>
              <a:t>6,7 млрд</a:t>
            </a:r>
            <a:r>
              <a:rPr lang="ru-RU" dirty="0"/>
              <a:t> долларов.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41434" y="4740183"/>
            <a:ext cx="524036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600" dirty="0"/>
              <a:t>Сельское хозяйство является одной из важнейших отраслей экономики Беларуси и главной составляющей агропромышленного комплекса (АПК) страны.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43" y="5537157"/>
            <a:ext cx="447209" cy="443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43" y="6083965"/>
            <a:ext cx="491160" cy="4911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215" y="3221934"/>
            <a:ext cx="414131" cy="414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8" y="1824832"/>
            <a:ext cx="5166637" cy="288619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654D6-B09A-48D1-9C46-A398C97E1CE8}"/>
              </a:ext>
            </a:extLst>
          </p:cNvPr>
          <p:cNvSpPr/>
          <p:nvPr/>
        </p:nvSpPr>
        <p:spPr>
          <a:xfrm>
            <a:off x="5905643" y="4247173"/>
            <a:ext cx="5936319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600" dirty="0"/>
              <a:t>ЗАО </a:t>
            </a:r>
            <a:r>
              <a:rPr lang="ru-RU" sz="1600" b="1" dirty="0"/>
              <a:t>«Белорусская национальная биотехнологическая корпорация» </a:t>
            </a:r>
            <a:r>
              <a:rPr lang="ru-RU" sz="1600" dirty="0"/>
              <a:t>(БНБК) реализует импортозамещающий и </a:t>
            </a:r>
            <a:r>
              <a:rPr lang="ru-RU" sz="1600" dirty="0" err="1"/>
              <a:t>экспортно</a:t>
            </a:r>
            <a:r>
              <a:rPr lang="ru-RU" sz="1600" dirty="0"/>
              <a:t> ориентированный инвестиционный проект «</a:t>
            </a:r>
            <a:r>
              <a:rPr lang="ru-RU" sz="1600" b="1" dirty="0"/>
              <a:t>Организация высокотехнологичного агропромышленного производства полного цикла на 2016–2032 годы</a:t>
            </a:r>
            <a:r>
              <a:rPr lang="ru-RU" sz="1600" dirty="0"/>
              <a:t>».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600" dirty="0"/>
              <a:t>Его </a:t>
            </a:r>
            <a:r>
              <a:rPr lang="ru-RU" sz="1600" b="1" dirty="0"/>
              <a:t>цель</a:t>
            </a:r>
            <a:r>
              <a:rPr lang="ru-RU" sz="1600" dirty="0"/>
              <a:t> — глубокая переработка зерна по современным методам биотехнологии с получением высокопродуктивных сбалансированных комбикормов и премиксов для всех видов животных.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D5DF20-87CF-4F25-81C3-90FB087D264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803" y="1594836"/>
            <a:ext cx="958373" cy="15014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9C9B38-CE26-40F0-9573-4A0E80FEF4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795" y="-39079"/>
            <a:ext cx="4377447" cy="6858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hlinkClick r:id="rId11" action="ppaction://hlinksldjump"/>
            <a:extLst>
              <a:ext uri="{FF2B5EF4-FFF2-40B4-BE49-F238E27FC236}">
                <a16:creationId xmlns:a16="http://schemas.microsoft.com/office/drawing/2014/main" id="{B7AFC5A3-22F8-405B-8A9F-B7D7F2483A39}"/>
              </a:ext>
            </a:extLst>
          </p:cNvPr>
          <p:cNvSpPr/>
          <p:nvPr/>
        </p:nvSpPr>
        <p:spPr>
          <a:xfrm>
            <a:off x="0" y="-39079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74AB10-A325-4626-9EAC-0303701E9CA2}"/>
              </a:ext>
            </a:extLst>
          </p:cNvPr>
          <p:cNvSpPr txBox="1"/>
          <p:nvPr/>
        </p:nvSpPr>
        <p:spPr>
          <a:xfrm>
            <a:off x="2276478" y="5758913"/>
            <a:ext cx="3339718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«Сельское хозяйство Беларуси. Путь к урожаю» </a:t>
            </a:r>
            <a:br>
              <a:rPr lang="ru-RU" sz="1600" i="1" dirty="0"/>
            </a:br>
            <a:r>
              <a:rPr lang="ru-RU" sz="1600" i="1" dirty="0"/>
              <a:t>(проект «Достояние Республики» (40:17)</a:t>
            </a:r>
            <a:endParaRPr lang="en-US" sz="1600" i="1" dirty="0"/>
          </a:p>
        </p:txBody>
      </p:sp>
      <p:pic>
        <p:nvPicPr>
          <p:cNvPr id="23" name="Рисунок 22">
            <a:hlinkClick r:id="rId12"/>
            <a:extLst>
              <a:ext uri="{FF2B5EF4-FFF2-40B4-BE49-F238E27FC236}">
                <a16:creationId xmlns:a16="http://schemas.microsoft.com/office/drawing/2014/main" id="{045278DC-82DD-44C8-9B8C-38673DB71D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5853" y="5546347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411978" y="1865926"/>
            <a:ext cx="73482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БНБК сегодня позволяет нашим сельхозпроизводителям отказаться от импорта. 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БНБК уже поставляет на внутренний рынок стопроцентно импортозамещающие </a:t>
            </a:r>
            <a:r>
              <a:rPr lang="ru-RU" b="1" dirty="0"/>
              <a:t>лизин сульфата</a:t>
            </a:r>
            <a:r>
              <a:rPr lang="ru-RU" dirty="0"/>
              <a:t> и </a:t>
            </a:r>
            <a:r>
              <a:rPr lang="ru-RU" b="1" dirty="0"/>
              <a:t>треонина</a:t>
            </a:r>
            <a:r>
              <a:rPr lang="ru-RU" dirty="0"/>
              <a:t> — необходимые для сельского хозяйства аминокислоты. 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Нашим предприятиям не нужно импортировать также </a:t>
            </a:r>
            <a:r>
              <a:rPr lang="ru-RU" b="1" dirty="0"/>
              <a:t>пшеничный глютен</a:t>
            </a:r>
            <a:r>
              <a:rPr lang="ru-RU" dirty="0"/>
              <a:t>.  Эту клейковину используют не только хлебопеки, она также важный компонент кормов.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392" y="4375671"/>
            <a:ext cx="447209" cy="4435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392" y="4900108"/>
            <a:ext cx="491160" cy="491160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92A27E2-924F-47A4-870C-1BF2F554D002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7" y="1864475"/>
            <a:ext cx="3657600" cy="24384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01" y="4502520"/>
            <a:ext cx="3657600" cy="201777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20" name="Заголовок 9">
            <a:extLst>
              <a:ext uri="{FF2B5EF4-FFF2-40B4-BE49-F238E27FC236}">
                <a16:creationId xmlns:a16="http://schemas.microsoft.com/office/drawing/2014/main" id="{B30B2160-775C-49A8-9EBD-3BFD3FD862DF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Сельское хозяйство Республики Беларусь —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важнейшая отрасль экономики страны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C8D7BF-0C29-42C3-B7D3-21173ECF0F83}"/>
              </a:ext>
            </a:extLst>
          </p:cNvPr>
          <p:cNvSpPr txBox="1"/>
          <p:nvPr/>
        </p:nvSpPr>
        <p:spPr>
          <a:xfrm>
            <a:off x="8717488" y="5619168"/>
            <a:ext cx="3188928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«БНБК: технологии будущего в сельхозпроизводстве Беларуси» (22:23)</a:t>
            </a:r>
            <a:endParaRPr lang="en-US" sz="1600" i="1" dirty="0"/>
          </a:p>
        </p:txBody>
      </p:sp>
      <p:pic>
        <p:nvPicPr>
          <p:cNvPr id="26" name="Picture 2">
            <a:hlinkClick r:id="rId9"/>
            <a:extLst>
              <a:ext uri="{FF2B5EF4-FFF2-40B4-BE49-F238E27FC236}">
                <a16:creationId xmlns:a16="http://schemas.microsoft.com/office/drawing/2014/main" id="{E267EDCF-9DB4-45F1-A841-10196F0E4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640" y="424414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D50875A-C5FA-4B98-840E-592195050CCA}"/>
              </a:ext>
            </a:extLst>
          </p:cNvPr>
          <p:cNvSpPr txBox="1"/>
          <p:nvPr/>
        </p:nvSpPr>
        <p:spPr>
          <a:xfrm>
            <a:off x="4410282" y="4399325"/>
            <a:ext cx="40686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Ключевая сырьевая позиция для производства комбикормов, премиксов, аминокислот — </a:t>
            </a:r>
            <a:r>
              <a:rPr lang="ru-RU" b="1" dirty="0"/>
              <a:t>зерно</a:t>
            </a:r>
            <a:r>
              <a:rPr lang="ru-RU" dirty="0"/>
              <a:t>. Почти весь объем производства закрывают наши сельхозпредприятия.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170989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441434" y="1756190"/>
            <a:ext cx="5937064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Основная роль в структуре сельского хозяйства принадлежит </a:t>
            </a:r>
            <a:r>
              <a:rPr lang="ru-RU" b="1" dirty="0"/>
              <a:t>сельскохозяйственным организациям</a:t>
            </a:r>
            <a:r>
              <a:rPr lang="ru-RU" dirty="0"/>
              <a:t>, на долю которых приходится почти 80% производства продукции.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К ним относятся </a:t>
            </a:r>
            <a:r>
              <a:rPr lang="ru-RU" i="1" dirty="0"/>
              <a:t>агрокомбинаты</a:t>
            </a:r>
            <a:r>
              <a:rPr lang="ru-RU" dirty="0"/>
              <a:t>, </a:t>
            </a:r>
            <a:r>
              <a:rPr lang="ru-RU" i="1" dirty="0"/>
              <a:t>сельскохозяйственные производственные кооперативы</a:t>
            </a:r>
            <a:r>
              <a:rPr lang="ru-RU" dirty="0"/>
              <a:t>, </a:t>
            </a:r>
            <a:r>
              <a:rPr lang="ru-RU" i="1" dirty="0"/>
              <a:t>коммунальные сельскохозяйственные предприятия</a:t>
            </a:r>
            <a:r>
              <a:rPr lang="ru-RU" dirty="0"/>
              <a:t> и др.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В последние годы в стране создаются </a:t>
            </a:r>
            <a:r>
              <a:rPr lang="ru-RU" i="1" dirty="0"/>
              <a:t>агрохолдинги</a:t>
            </a:r>
            <a:r>
              <a:rPr lang="ru-RU" dirty="0"/>
              <a:t>, которые включают производство, переработку и реализацию сельхозпродукции.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В Беларуси осуществляют деятельность более </a:t>
            </a:r>
            <a:r>
              <a:rPr lang="ru-RU" b="1" dirty="0"/>
              <a:t>40 агрохолдингов</a:t>
            </a:r>
            <a:r>
              <a:rPr lang="ru-RU" dirty="0"/>
              <a:t>, крупнейшими из которых являются «Ждановичи» (Минский район), «</a:t>
            </a:r>
            <a:r>
              <a:rPr lang="ru-RU" dirty="0" err="1"/>
              <a:t>Серволюкс</a:t>
            </a:r>
            <a:r>
              <a:rPr lang="ru-RU" dirty="0"/>
              <a:t>-Агро» (Смолевичский и Могилёвский районы), «Дзержинский» (Дзержинский район), «Снов» (Несвижский район), «Пуховичский </a:t>
            </a:r>
            <a:r>
              <a:rPr lang="ru-RU" dirty="0" err="1"/>
              <a:t>агропродукт</a:t>
            </a:r>
            <a:r>
              <a:rPr lang="ru-RU" dirty="0"/>
              <a:t>» (Пуховичский район), «</a:t>
            </a:r>
            <a:r>
              <a:rPr lang="ru-RU" dirty="0" err="1"/>
              <a:t>Скидельский</a:t>
            </a:r>
            <a:r>
              <a:rPr lang="ru-RU" dirty="0"/>
              <a:t>» (Гродненский район).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6617841" y="1756190"/>
            <a:ext cx="5132725" cy="431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Сельское хозяйство Беларуси специализировано на выращивании традиционных для умеренных широт культур.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растениеводстве</a:t>
            </a:r>
            <a:r>
              <a:rPr lang="ru-RU" dirty="0"/>
              <a:t> преобладают </a:t>
            </a:r>
            <a:r>
              <a:rPr lang="ru-RU" b="1" dirty="0"/>
              <a:t>зерновые</a:t>
            </a:r>
            <a:r>
              <a:rPr lang="ru-RU" dirty="0"/>
              <a:t>: преимущественно ячмень, рожь, пшеница, а также картофель и кормовые культуры. Расширяются объемы возделывания </a:t>
            </a:r>
            <a:r>
              <a:rPr lang="ru-RU" b="1" dirty="0"/>
              <a:t>зернобобовых и масличных культур</a:t>
            </a:r>
            <a:r>
              <a:rPr lang="ru-RU" dirty="0"/>
              <a:t>. Кроме того, в стране сосредоточено 19 % мировых посевов </a:t>
            </a:r>
            <a:r>
              <a:rPr lang="ru-RU" b="1" dirty="0"/>
              <a:t>льна</a:t>
            </a:r>
            <a:r>
              <a:rPr lang="ru-RU" dirty="0"/>
              <a:t>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животноводстве</a:t>
            </a:r>
            <a:r>
              <a:rPr lang="ru-RU" dirty="0"/>
              <a:t> в основном выращивается </a:t>
            </a:r>
            <a:r>
              <a:rPr lang="ru-RU" b="1" dirty="0"/>
              <a:t>крупный рогатый скот </a:t>
            </a:r>
            <a:r>
              <a:rPr lang="ru-RU" dirty="0"/>
              <a:t>для производства молока и мяса, а также свиньи и птица.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</a:rPr>
              <a:t>Молочное скотоводство </a:t>
            </a:r>
            <a:r>
              <a:rPr lang="ru-RU" dirty="0"/>
              <a:t>в республике является одной из самых эффективных отраслей сельскохозяйственного производства.</a:t>
            </a:r>
            <a:endParaRPr lang="ru-RU" sz="16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EE077C-493D-4C21-B5B8-523D84A1059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97E29922-7689-4DDE-8E8E-789D89677F89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Сельское хозяйство Республики Беларусь —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важнейшая отрасль экономики страны</a:t>
            </a:r>
          </a:p>
        </p:txBody>
      </p:sp>
    </p:spTree>
    <p:extLst>
      <p:ext uri="{BB962C8B-B14F-4D97-AF65-F5344CB8AC3E}">
        <p14:creationId xmlns:p14="http://schemas.microsoft.com/office/powerpoint/2010/main" val="357786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473832" y="1985657"/>
            <a:ext cx="57291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Для облегчения труда аграриев создаётся и совершенствуется </a:t>
            </a:r>
            <a:r>
              <a:rPr lang="ru-RU" b="1" dirty="0"/>
              <a:t>сельскохозяйственная техника</a:t>
            </a:r>
            <a:r>
              <a:rPr lang="ru-RU" dirty="0"/>
              <a:t>, что позволяет увеличить производительность труда. Наша страна является крупным производителем сельскохозяйственных машин.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EE077C-493D-4C21-B5B8-523D84A1059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009" y="1715290"/>
            <a:ext cx="5309799" cy="296616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6504009" y="4771275"/>
            <a:ext cx="5529495" cy="1980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ru-RU" sz="1600" dirty="0"/>
              <a:t>Кроме того, существуют и другие производители сельскохозяйственной техники: </a:t>
            </a:r>
          </a:p>
          <a:p>
            <a:pPr marL="285750" indent="-2857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dirty="0" err="1"/>
              <a:t>БобруйскАгроМаш</a:t>
            </a:r>
            <a:r>
              <a:rPr lang="ru-RU" sz="1600" b="1" dirty="0"/>
              <a:t> </a:t>
            </a:r>
            <a:r>
              <a:rPr lang="ru-RU" sz="1600" dirty="0"/>
              <a:t>производит прицепную и навесную сельскохозяйственную технику, узлы и комплектующие;</a:t>
            </a:r>
          </a:p>
          <a:p>
            <a:pPr marL="285750" indent="-2857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dirty="0" err="1"/>
              <a:t>ЛидаГроМаш</a:t>
            </a:r>
            <a:r>
              <a:rPr lang="ru-RU" sz="1600" b="1" dirty="0"/>
              <a:t> </a:t>
            </a:r>
            <a:r>
              <a:rPr lang="ru-RU" sz="1600" dirty="0"/>
              <a:t>производит зерноуборочные комбайны, сеялки, опрыскиватели, прицепы;</a:t>
            </a:r>
          </a:p>
          <a:p>
            <a:pPr marL="285750" indent="-285750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b="1" dirty="0" err="1"/>
              <a:t>МинскаГроПромМаш</a:t>
            </a:r>
            <a:r>
              <a:rPr lang="ru-RU" sz="1600" b="1" dirty="0"/>
              <a:t> </a:t>
            </a:r>
            <a:r>
              <a:rPr lang="ru-RU" sz="1600" dirty="0"/>
              <a:t>производит дисковые бороны и навесную коммунальную технику. 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837880E1-2926-4285-A3B8-228CA82408E2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Сельское хозяйство Республики Беларусь —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важнейшая отрасль экономики страны</a:t>
            </a:r>
          </a:p>
        </p:txBody>
      </p:sp>
      <p:pic>
        <p:nvPicPr>
          <p:cNvPr id="8194" name="Picture 2" descr="Печное литье МТЗ">
            <a:extLst>
              <a:ext uri="{FF2B5EF4-FFF2-40B4-BE49-F238E27FC236}">
                <a16:creationId xmlns:a16="http://schemas.microsoft.com/office/drawing/2014/main" id="{340D55FD-933F-4F5E-AD07-EE97CB78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77" y="3324485"/>
            <a:ext cx="1016248" cy="101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F3868C8-2969-4762-AE16-FA5E55E57851}"/>
              </a:ext>
            </a:extLst>
          </p:cNvPr>
          <p:cNvSpPr/>
          <p:nvPr/>
        </p:nvSpPr>
        <p:spPr>
          <a:xfrm>
            <a:off x="1266025" y="3324485"/>
            <a:ext cx="4936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Минский тракторный завод</a:t>
            </a:r>
            <a:r>
              <a:rPr lang="ru-RU" dirty="0"/>
              <a:t>, головное предприятие «МТЗ-Холдинг», в состав которого входит 10 предприятий, — один из крупнейших производителей сельскохозяйственной техники не только в странах СНГ.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21A1985-A9F4-4E18-9DC8-95FFE0C260CB}"/>
              </a:ext>
            </a:extLst>
          </p:cNvPr>
          <p:cNvSpPr/>
          <p:nvPr/>
        </p:nvSpPr>
        <p:spPr>
          <a:xfrm>
            <a:off x="1267179" y="4732196"/>
            <a:ext cx="49357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Холдинг </a:t>
            </a:r>
            <a:r>
              <a:rPr lang="ru-RU" b="1" dirty="0"/>
              <a:t>«ГОМСЕЛЬМАШ»</a:t>
            </a:r>
            <a:r>
              <a:rPr lang="ru-RU" dirty="0"/>
              <a:t> — современный многопрофильный производитель, выпускающий под брендом GOMSELMASH модельные ряды зерноуборочных и кормоуборочных комбайнов, </a:t>
            </a:r>
            <a:r>
              <a:rPr lang="ru-RU" dirty="0" err="1"/>
              <a:t>початкоуборочные</a:t>
            </a:r>
            <a:r>
              <a:rPr lang="ru-RU" dirty="0"/>
              <a:t> и картофелеуборочные комбайны, косилки и другую сельскохозяйственную технику.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ABE4DB-4A95-40FF-A953-86BF9B532E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01" y="4853903"/>
            <a:ext cx="907999" cy="9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7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6448474" y="1664323"/>
            <a:ext cx="5288325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Это праздник чествования тружеников сельского хозяйства, работников перерабатывающей промышленности.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Награждают лучших хлеборобов страны — комбайнеров, водителей и т.д. Проходят концерты и выставки народного творчества, демонстрируется сельскохозяйственная техника и продукция.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Идея возродить такой праздник, сделать более уважаемым и почитаемым труд хлебороба принадлежит Александру Лукашенко. Президент обязательно присутствовал на каждом республиканском фестивале и не только лично чествовал хлеборобов, занявших первые места, но и анализировал сделанное, ставил задачи на будущее.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С 2015 года были внесены некоторые изменения в формат мероприятия, когда стал выбираться не один город во всей стране, а по одному городу в каждой области.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379262" y="5137987"/>
            <a:ext cx="574324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1996 году в Беларуси появился новый праздник — Республиканский фестиваль-ярмарка тружеников села </a:t>
            </a:r>
            <a:r>
              <a:rPr lang="ru-RU" b="1" dirty="0"/>
              <a:t>«Дожинки»</a:t>
            </a:r>
            <a:r>
              <a:rPr lang="ru-RU" dirty="0"/>
              <a:t>, ставший брендом страны.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C82491-2CA8-4AA8-9527-B94E5073F1E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01" y="1846063"/>
            <a:ext cx="5667303" cy="316587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C630E79D-5BBD-4FD0-80BF-CCCF3EAF7397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Сельское хозяйство Республики Беларусь —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важнейшая отрасль экономики страны</a:t>
            </a:r>
          </a:p>
        </p:txBody>
      </p:sp>
    </p:spTree>
    <p:extLst>
      <p:ext uri="{BB962C8B-B14F-4D97-AF65-F5344CB8AC3E}">
        <p14:creationId xmlns:p14="http://schemas.microsoft.com/office/powerpoint/2010/main" val="44270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7221003" y="1709830"/>
            <a:ext cx="475635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Среди почти полутора тысяч деревень </a:t>
            </a:r>
            <a:r>
              <a:rPr lang="ru-RU" b="1" dirty="0" err="1"/>
              <a:t>Езеры</a:t>
            </a:r>
            <a:r>
              <a:rPr lang="ru-RU" dirty="0"/>
              <a:t> на </a:t>
            </a:r>
            <a:r>
              <a:rPr lang="ru-RU" dirty="0" err="1"/>
              <a:t>Могилёвщине</a:t>
            </a:r>
            <a:r>
              <a:rPr lang="ru-RU" dirty="0"/>
              <a:t> в 2005 году первыми получили статус </a:t>
            </a:r>
            <a:r>
              <a:rPr lang="ru-RU" dirty="0" err="1"/>
              <a:t>агрогородка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ru-RU" dirty="0"/>
              <a:t>Некоторое время назад в обиходе появилось новое понятие </a:t>
            </a:r>
            <a:r>
              <a:rPr lang="ru-RU" b="1" dirty="0"/>
              <a:t>«деревня будущего» </a:t>
            </a:r>
            <a:r>
              <a:rPr lang="ru-RU" dirty="0"/>
              <a:t>— населенный пункт, где развитие социальной и производственной сферы переходит на более высокий уровень. </a:t>
            </a:r>
          </a:p>
          <a:p>
            <a:pPr algn="just">
              <a:spcAft>
                <a:spcPts val="1200"/>
              </a:spcAft>
            </a:pPr>
            <a:r>
              <a:rPr lang="ru-RU" dirty="0"/>
              <a:t>Акцент не только на усиление социально-культурной и коммунально-бытовой сфер, инженерной и транспортной инфраструктуры, но и на перевооружение и модернизацию сельхозпредприятий, создание условий для развития частного бизнеса и индивидуального предпринимательства.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892" y="1833000"/>
            <a:ext cx="4982657" cy="277417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41434" y="4657739"/>
            <a:ext cx="6333200" cy="189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700" dirty="0"/>
              <a:t>В 1994 году была принята первая </a:t>
            </a:r>
            <a:r>
              <a:rPr lang="ru-RU" sz="1700" b="1" dirty="0"/>
              <a:t>Концепция социального развития села в рыночных условиях</a:t>
            </a:r>
            <a:r>
              <a:rPr lang="ru-RU" sz="1700" dirty="0"/>
              <a:t>, сформирован новый тип сельских поселений — </a:t>
            </a:r>
            <a:r>
              <a:rPr lang="ru-RU" sz="1700" b="1" dirty="0" err="1"/>
              <a:t>агрогородок</a:t>
            </a:r>
            <a:r>
              <a:rPr lang="ru-RU" sz="1700" b="1" dirty="0">
                <a:solidFill>
                  <a:srgbClr val="C00000"/>
                </a:solidFill>
              </a:rPr>
              <a:t> </a:t>
            </a:r>
            <a:r>
              <a:rPr lang="ru-RU" sz="1700" dirty="0"/>
              <a:t>(благоустроенный населённый пункт с производственной, социально-культурной и физкультурно-спортивной инфраструктурой).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700" dirty="0"/>
              <a:t>В 2005 году в стране был принята «</a:t>
            </a:r>
            <a:r>
              <a:rPr lang="ru-RU" sz="1700" b="1" dirty="0"/>
              <a:t>Государственная программа возрождения и развития села на 2005—2010 годы</a:t>
            </a:r>
            <a:r>
              <a:rPr lang="ru-RU" sz="1700" dirty="0"/>
              <a:t>».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07" y="3721927"/>
            <a:ext cx="414131" cy="414131"/>
          </a:xfrm>
          <a:prstGeom prst="rect">
            <a:avLst/>
          </a:prstGeom>
        </p:spPr>
      </p:pic>
      <p:pic>
        <p:nvPicPr>
          <p:cNvPr id="3" name="Рисунок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7" y="2577800"/>
            <a:ext cx="912112" cy="983054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1263D88-3DEE-4BD5-A201-63637863F49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9">
            <a:extLst>
              <a:ext uri="{FF2B5EF4-FFF2-40B4-BE49-F238E27FC236}">
                <a16:creationId xmlns:a16="http://schemas.microsoft.com/office/drawing/2014/main" id="{190CD67A-B93E-4707-9357-A147B848EDB0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Сельское хозяйство Республики Беларусь —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важнейшая отрасль экономики страны</a:t>
            </a:r>
          </a:p>
        </p:txBody>
      </p:sp>
    </p:spTree>
    <p:extLst>
      <p:ext uri="{BB962C8B-B14F-4D97-AF65-F5344CB8AC3E}">
        <p14:creationId xmlns:p14="http://schemas.microsoft.com/office/powerpoint/2010/main" val="425682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6980440" y="1720012"/>
            <a:ext cx="475635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Среди </a:t>
            </a:r>
            <a:r>
              <a:rPr lang="ru-RU" dirty="0" err="1"/>
              <a:t>агрогородков</a:t>
            </a:r>
            <a:r>
              <a:rPr lang="ru-RU" dirty="0"/>
              <a:t> первопроходцем называют </a:t>
            </a:r>
            <a:r>
              <a:rPr lang="ru-RU" b="1" dirty="0" err="1"/>
              <a:t>Езеры</a:t>
            </a:r>
            <a:r>
              <a:rPr lang="ru-RU" dirty="0"/>
              <a:t> на Могилевщине. В 2005 году они первыми получили этот статус из почти полутора тысяч деревень.</a:t>
            </a:r>
          </a:p>
          <a:p>
            <a:pPr algn="just">
              <a:spcAft>
                <a:spcPts val="1200"/>
              </a:spcAft>
            </a:pPr>
            <a:r>
              <a:rPr lang="ru-RU" dirty="0"/>
              <a:t>Некоторое время назад в обиходе появилось новое понятие </a:t>
            </a:r>
            <a:r>
              <a:rPr lang="ru-RU" b="1" dirty="0"/>
              <a:t>«деревня будущего» </a:t>
            </a:r>
            <a:r>
              <a:rPr lang="ru-RU" dirty="0"/>
              <a:t>— населенные пункты, где развитие социальной и производственной сферы переходит на более высокий уровень. </a:t>
            </a:r>
          </a:p>
          <a:p>
            <a:pPr algn="just">
              <a:spcAft>
                <a:spcPts val="1200"/>
              </a:spcAft>
            </a:pPr>
            <a:r>
              <a:rPr lang="ru-RU" dirty="0"/>
              <a:t>Акцент не только на усилении социально-культурной и коммунально-бытовой сфер, инженерной и транспортной инфраструктуры, но и на перевооружении и модернизации сельхозпредприятий, создании условий для развития частного бизнеса и индивидуального предпринимательства.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4892" y="1833000"/>
            <a:ext cx="4982657" cy="277417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41434" y="4657739"/>
            <a:ext cx="6333200" cy="189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700" dirty="0"/>
              <a:t>В 1994 году была принята первая </a:t>
            </a:r>
            <a:r>
              <a:rPr lang="ru-RU" sz="1700" b="1" dirty="0"/>
              <a:t>Концепция социального развития села в рыночных условиях</a:t>
            </a:r>
            <a:r>
              <a:rPr lang="ru-RU" sz="1700" dirty="0"/>
              <a:t>, сформирован новый тип сельских поселений — </a:t>
            </a:r>
            <a:r>
              <a:rPr lang="ru-RU" sz="1700" b="1" dirty="0">
                <a:solidFill>
                  <a:srgbClr val="C00000"/>
                </a:solidFill>
              </a:rPr>
              <a:t>агрогородки </a:t>
            </a:r>
            <a:r>
              <a:rPr lang="ru-RU" sz="1700" dirty="0"/>
              <a:t>(благоустроенный населённый пункт с производственной, социально-культурной и физкультурно-спортивной инфраструктурой).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700" dirty="0"/>
              <a:t>В 2005 году в стране был принят законопроект «</a:t>
            </a:r>
            <a:r>
              <a:rPr lang="ru-RU" sz="1700" b="1" dirty="0"/>
              <a:t>Государственной программы возрождения и развития села на 2005—2010 годы</a:t>
            </a:r>
            <a:r>
              <a:rPr lang="ru-RU" sz="1700" dirty="0"/>
              <a:t>». </a:t>
            </a:r>
          </a:p>
        </p:txBody>
      </p:sp>
      <p:pic>
        <p:nvPicPr>
          <p:cNvPr id="9" name="Рисунок 8">
            <a:hlinkClick r:id="rId5" action="ppaction://hlinksldjump"/>
            <a:extLst>
              <a:ext uri="{FF2B5EF4-FFF2-40B4-BE49-F238E27FC236}">
                <a16:creationId xmlns:a16="http://schemas.microsoft.com/office/drawing/2014/main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07" y="3721927"/>
            <a:ext cx="414131" cy="414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7" y="2577800"/>
            <a:ext cx="912112" cy="983054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1263D88-3DEE-4BD5-A201-63637863F49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9">
            <a:extLst>
              <a:ext uri="{FF2B5EF4-FFF2-40B4-BE49-F238E27FC236}">
                <a16:creationId xmlns:a16="http://schemas.microsoft.com/office/drawing/2014/main" id="{190CD67A-B93E-4707-9357-A147B848EDB0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Сельское хозяйство Республики Беларусь — 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важнейшая отрасль экономики страны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1E992E-0600-4B1E-A6A8-6705CDAEC4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07"/>
          <a:stretch/>
        </p:blipFill>
        <p:spPr>
          <a:xfrm>
            <a:off x="869131" y="104613"/>
            <a:ext cx="6594177" cy="664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>
            <a:hlinkClick r:id="rId10" action="ppaction://hlinksldjump"/>
            <a:extLst>
              <a:ext uri="{FF2B5EF4-FFF2-40B4-BE49-F238E27FC236}">
                <a16:creationId xmlns:a16="http://schemas.microsoft.com/office/drawing/2014/main" id="{975CDB94-D6A9-4602-A2BE-FAD0DBBF2CEE}"/>
              </a:ext>
            </a:extLst>
          </p:cNvPr>
          <p:cNvSpPr/>
          <p:nvPr/>
        </p:nvSpPr>
        <p:spPr>
          <a:xfrm>
            <a:off x="0" y="-39079"/>
            <a:ext cx="12192000" cy="6858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371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7627</TotalTime>
  <Words>1514</Words>
  <Application>Microsoft Office PowerPoint</Application>
  <PresentationFormat>Широкоэкранный</PresentationFormat>
  <Paragraphs>102</Paragraphs>
  <Slides>12</Slides>
  <Notes>12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Arial Black</vt:lpstr>
      <vt:lpstr>Calibri Light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Соловьёв Александр</cp:lastModifiedBy>
  <cp:revision>484</cp:revision>
  <cp:lastPrinted>2018-12-07T06:48:34Z</cp:lastPrinted>
  <dcterms:created xsi:type="dcterms:W3CDTF">2018-12-03T10:14:15Z</dcterms:created>
  <dcterms:modified xsi:type="dcterms:W3CDTF">2022-04-26T07:47:56Z</dcterms:modified>
</cp:coreProperties>
</file>